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2" r:id="rId2"/>
    <p:sldId id="293" r:id="rId3"/>
    <p:sldId id="291" r:id="rId4"/>
    <p:sldId id="357" r:id="rId5"/>
    <p:sldId id="358" r:id="rId6"/>
    <p:sldId id="329" r:id="rId7"/>
    <p:sldId id="359" r:id="rId8"/>
    <p:sldId id="360" r:id="rId9"/>
    <p:sldId id="379" r:id="rId10"/>
    <p:sldId id="361" r:id="rId11"/>
    <p:sldId id="330" r:id="rId12"/>
    <p:sldId id="362" r:id="rId13"/>
    <p:sldId id="363" r:id="rId14"/>
    <p:sldId id="364" r:id="rId15"/>
    <p:sldId id="365" r:id="rId16"/>
    <p:sldId id="366" r:id="rId17"/>
    <p:sldId id="367" r:id="rId18"/>
    <p:sldId id="368" r:id="rId19"/>
    <p:sldId id="369" r:id="rId20"/>
    <p:sldId id="370" r:id="rId21"/>
    <p:sldId id="371" r:id="rId22"/>
    <p:sldId id="373" r:id="rId23"/>
    <p:sldId id="374" r:id="rId24"/>
    <p:sldId id="380" r:id="rId25"/>
    <p:sldId id="376" r:id="rId26"/>
    <p:sldId id="375" r:id="rId27"/>
    <p:sldId id="377" r:id="rId28"/>
    <p:sldId id="378" r:id="rId29"/>
    <p:sldId id="29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Gaya Medium 2 - Akse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Gaya Medium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5" autoAdjust="0"/>
    <p:restoredTop sz="94660"/>
  </p:normalViewPr>
  <p:slideViewPr>
    <p:cSldViewPr snapToGrid="0">
      <p:cViewPr varScale="1">
        <p:scale>
          <a:sx n="62" d="100"/>
          <a:sy n="62" d="100"/>
        </p:scale>
        <p:origin x="10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Hea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Tampungan Tanggal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FA4137-A44A-474D-801F-AC3CD6B99E3F}" type="datetimeFigureOut">
              <a:rPr lang="en-ID" smtClean="0"/>
              <a:t>12/11/2019</a:t>
            </a:fld>
            <a:endParaRPr lang="en-ID"/>
          </a:p>
        </p:txBody>
      </p:sp>
      <p:sp>
        <p:nvSpPr>
          <p:cNvPr id="4" name="Tampungan Gambar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Tampungan Catatan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6" name="Tampungan Ka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Tampungan Nomor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75518-0EC4-47B2-A2CE-8BA614E69AA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46556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61513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67595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69888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81780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253550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83556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7350228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926608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34237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19949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86228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395690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20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9419601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21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985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22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4148614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29810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263783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8535848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35855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0008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50813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89610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3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02393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4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80263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89422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18188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18390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840662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9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3048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Jud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17F686C0-40A8-4CE1-A4D8-53AB91E1B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Subjudul 2">
            <a:extLst>
              <a:ext uri="{FF2B5EF4-FFF2-40B4-BE49-F238E27FC236}">
                <a16:creationId xmlns:a16="http://schemas.microsoft.com/office/drawing/2014/main" id="{A6203011-306A-4234-B268-6AEFD77678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/>
              <a:t>Klik untuk mengedit gaya subjudul Master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672CE42A-4DED-4FE0-9A61-0B2F9B2A9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12/11/2019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9A2531D7-C7FA-4437-96BC-F2BD36F0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7DA244A7-804A-4054-8068-7BA3DD106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34560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Judul dan Teks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2BCD1466-48A6-46CC-9C8E-9EBE50CD3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581F551F-8CFD-4F52-9B34-82B8F4A5B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F2EC0CD9-06E1-438F-A961-3CC841110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12/11/2019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EF0E6A3F-9F21-4FD2-B367-DC704470E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1EDB52A9-9090-4C22-9897-B40A5BAC6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9739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Judul Vertikal dan Te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Vertikal 1">
            <a:extLst>
              <a:ext uri="{FF2B5EF4-FFF2-40B4-BE49-F238E27FC236}">
                <a16:creationId xmlns:a16="http://schemas.microsoft.com/office/drawing/2014/main" id="{4C6A815D-36D7-4CCC-AC94-928B742B91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Vertikal 2">
            <a:extLst>
              <a:ext uri="{FF2B5EF4-FFF2-40B4-BE49-F238E27FC236}">
                <a16:creationId xmlns:a16="http://schemas.microsoft.com/office/drawing/2014/main" id="{32B2305C-4D0C-4A67-B018-38DE881BE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C3EC6EE-565D-4121-AB7D-D7F2B50B0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12/11/2019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4060047-B162-4F83-A7DB-AC1C7A2A5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5FA4C859-FEE4-4A5A-959E-843ED45A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1252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Sma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980476" y="0"/>
            <a:ext cx="2211524" cy="68580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11904" y="4650539"/>
            <a:ext cx="3401478" cy="1192038"/>
          </a:xfrm>
          <a:solidFill>
            <a:schemeClr val="tx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noProof="0"/>
              <a:t>Klik untuk mengedit gaya subjudul Master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45289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Larg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069FFAE5-B16E-4571-88F7-52FA5354B1A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9273" y="63691"/>
            <a:ext cx="9911201" cy="6727346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86990" y="4346296"/>
            <a:ext cx="6798250" cy="1674470"/>
          </a:xfrm>
        </p:spPr>
        <p:txBody>
          <a:bodyPr anchor="b"/>
          <a:lstStyle>
            <a:lvl1pPr algn="r">
              <a:lnSpc>
                <a:spcPts val="5000"/>
              </a:lnSpc>
              <a:defRPr sz="6000" b="1" cap="all" spc="-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6418" y="4650539"/>
            <a:ext cx="2456210" cy="1192038"/>
          </a:xfrm>
          <a:solidFill>
            <a:schemeClr val="bg1"/>
          </a:solidFill>
        </p:spPr>
        <p:txBody>
          <a:bodyPr lIns="252000" tIns="0" anchor="ctr"/>
          <a:lstStyle>
            <a:lvl1pPr marL="0" indent="0" algn="l">
              <a:lnSpc>
                <a:spcPct val="100000"/>
              </a:lnSpc>
              <a:buNone/>
              <a:defRPr sz="1800" i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d-ID" noProof="0"/>
              <a:t>Klik untuk mengedit gaya subjudul Master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8A99C-9485-48F0-8E1E-227AD1348A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50989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3823393" y="1343906"/>
            <a:ext cx="3736800" cy="3933645"/>
          </a:xfrm>
          <a:solidFill>
            <a:schemeClr val="bg1"/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DA1E79-BA17-41C5-98B7-CFBC5859A51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Picture Placeholder 6">
            <a:extLst>
              <a:ext uri="{FF2B5EF4-FFF2-40B4-BE49-F238E27FC236}">
                <a16:creationId xmlns:a16="http://schemas.microsoft.com/office/drawing/2014/main" id="{492C2A1D-F7BD-46B6-BC01-15D365ACD5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560193" y="1344803"/>
            <a:ext cx="3737526" cy="3933645"/>
          </a:xfrm>
          <a:solidFill>
            <a:schemeClr val="tx1">
              <a:lumMod val="75000"/>
              <a:lumOff val="2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4F1543-153D-4F77-A4A9-C9BBA1C20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9131100" cy="432000"/>
          </a:xfrm>
        </p:spPr>
        <p:txBody>
          <a:bodyPr/>
          <a:lstStyle/>
          <a:p>
            <a:r>
              <a:rPr lang="id-ID" noProof="0"/>
              <a:t>Klik untuk mengedit gaya judul Master</a:t>
            </a:r>
            <a:endParaRPr lang="en-US" noProof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FAA210E-391A-499A-89D5-F222045FD1A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6895900" cy="360000"/>
          </a:xfrm>
        </p:spPr>
        <p:txBody>
          <a:bodyPr/>
          <a:lstStyle>
            <a:lvl1pPr marL="0" indent="0">
              <a:buNone/>
              <a:defRPr i="1"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96582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74360" y="2112793"/>
            <a:ext cx="6798250" cy="1674470"/>
          </a:xfrm>
        </p:spPr>
        <p:txBody>
          <a:bodyPr anchor="ctr"/>
          <a:lstStyle>
            <a:lvl1pPr algn="ctr">
              <a:lnSpc>
                <a:spcPct val="100000"/>
              </a:lnSpc>
              <a:defRPr sz="6000" b="1" cap="all" spc="-3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F2950-BBCB-4A53-9EAC-D714777B8FA2}"/>
              </a:ext>
            </a:extLst>
          </p:cNvPr>
          <p:cNvSpPr/>
          <p:nvPr userDrawn="1"/>
        </p:nvSpPr>
        <p:spPr>
          <a:xfrm>
            <a:off x="0" y="6794309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253865-24CF-4EF5-92A5-F64EB9ABC8B7}"/>
              </a:ext>
            </a:extLst>
          </p:cNvPr>
          <p:cNvSpPr/>
          <p:nvPr userDrawn="1"/>
        </p:nvSpPr>
        <p:spPr>
          <a:xfrm>
            <a:off x="0" y="0"/>
            <a:ext cx="9980476" cy="63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E19773-9B6A-4A2C-95A5-69A3788C2D94}"/>
              </a:ext>
            </a:extLst>
          </p:cNvPr>
          <p:cNvSpPr/>
          <p:nvPr userDrawn="1"/>
        </p:nvSpPr>
        <p:spPr>
          <a:xfrm rot="5400000">
            <a:off x="-3378441" y="3410285"/>
            <a:ext cx="6826157" cy="69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A3EFDD3-A9D2-4EB6-BB2A-F6999D9F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4361" y="4035727"/>
            <a:ext cx="3329850" cy="382887"/>
          </a:xfrm>
        </p:spPr>
        <p:txBody>
          <a:bodyPr/>
          <a:lstStyle>
            <a:lvl1pPr marL="0" indent="0" algn="r">
              <a:buNone/>
              <a:defRPr sz="2400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61ED1F7-B623-43D9-9BDA-8808C5CFAF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62268" y="4150118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E27366FC-4115-4122-9CE2-5FA9D424AD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62268" y="4540691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DEB36829-2F8B-4E22-AB6D-4111D18AF8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62268" y="4931263"/>
            <a:ext cx="2910342" cy="238016"/>
          </a:xfrm>
        </p:spPr>
        <p:txBody>
          <a:bodyPr/>
          <a:lstStyle>
            <a:lvl1pPr marL="0" indent="0" algn="l">
              <a:buNone/>
              <a:defRPr sz="1400" i="1"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</p:spTree>
    <p:extLst>
      <p:ext uri="{BB962C8B-B14F-4D97-AF65-F5344CB8AC3E}">
        <p14:creationId xmlns:p14="http://schemas.microsoft.com/office/powerpoint/2010/main" val="1375296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Judul dan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BC6CC646-80BF-4360-ADAB-253714BA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1C01D8E-CAA9-4349-978E-46D525AEAB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3E3C2E92-DB7E-4606-BFB1-2A3357610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12/11/2019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B05FB685-49D6-4C8C-8624-1CF03A1FD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3FDFDC58-5A00-4DD8-98AF-9CD3ADEF7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755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eader Bagi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0212DB3E-4E0E-443A-BFEE-BABC74394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2A25DDDD-FA7C-4B4C-9A63-C524BD11C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C888E26E-400B-4EA0-9906-39289193F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12/11/2019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DD6CA02E-6217-4D6D-896F-69E636CE7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640E6247-D744-49C2-8B7A-35D64FFD9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95837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 Ko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7B3FE72-B0F6-4A9D-A3D5-D2B006CB3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D04CA2B4-EE84-43AF-8398-AF8D3CFF6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B92F6A84-B5C2-463D-9C3B-84F8DF2E1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54A795C9-674F-4073-A1BD-3128324C02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12/11/2019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AF82A2B4-BB4C-4780-8440-DD8ABABEF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25CA9399-5921-45B3-898D-DCF048AF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4129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erbandi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3E860F14-3832-45EA-A23D-D62DC4523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21738CCD-6863-42C4-A2F8-3527477FF2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4" name="Tampungan Konten 3">
            <a:extLst>
              <a:ext uri="{FF2B5EF4-FFF2-40B4-BE49-F238E27FC236}">
                <a16:creationId xmlns:a16="http://schemas.microsoft.com/office/drawing/2014/main" id="{446C9457-E0DD-43EC-94D0-F77EE53DF4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5" name="Tampungan Teks 4">
            <a:extLst>
              <a:ext uri="{FF2B5EF4-FFF2-40B4-BE49-F238E27FC236}">
                <a16:creationId xmlns:a16="http://schemas.microsoft.com/office/drawing/2014/main" id="{5FFAEFC8-0D2B-48B3-A87B-F9E7ABF238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6" name="Tampungan Konten 5">
            <a:extLst>
              <a:ext uri="{FF2B5EF4-FFF2-40B4-BE49-F238E27FC236}">
                <a16:creationId xmlns:a16="http://schemas.microsoft.com/office/drawing/2014/main" id="{68F95760-C5A9-4016-92BA-045E7DF352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7" name="Tampungan Tanggal 6">
            <a:extLst>
              <a:ext uri="{FF2B5EF4-FFF2-40B4-BE49-F238E27FC236}">
                <a16:creationId xmlns:a16="http://schemas.microsoft.com/office/drawing/2014/main" id="{D70E44CD-6F99-49D3-B79B-6780BFDC8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12/11/2019</a:t>
            </a:fld>
            <a:endParaRPr lang="en-ID"/>
          </a:p>
        </p:txBody>
      </p:sp>
      <p:sp>
        <p:nvSpPr>
          <p:cNvPr id="8" name="Tampungan Kaki 7">
            <a:extLst>
              <a:ext uri="{FF2B5EF4-FFF2-40B4-BE49-F238E27FC236}">
                <a16:creationId xmlns:a16="http://schemas.microsoft.com/office/drawing/2014/main" id="{B2466870-7D85-4BB5-9DA5-02928DCB0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Tampungan Nomor Slide 8">
            <a:extLst>
              <a:ext uri="{FF2B5EF4-FFF2-40B4-BE49-F238E27FC236}">
                <a16:creationId xmlns:a16="http://schemas.microsoft.com/office/drawing/2014/main" id="{037BBE5D-2DE7-4220-8879-9A91C11F9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0087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udul Saj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4BD62D13-8492-4B5C-99C5-851E81A55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anggal 2">
            <a:extLst>
              <a:ext uri="{FF2B5EF4-FFF2-40B4-BE49-F238E27FC236}">
                <a16:creationId xmlns:a16="http://schemas.microsoft.com/office/drawing/2014/main" id="{F50A5FD1-EA92-4CC4-85D1-DD9B7EF07B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12/11/2019</a:t>
            </a:fld>
            <a:endParaRPr lang="en-ID"/>
          </a:p>
        </p:txBody>
      </p:sp>
      <p:sp>
        <p:nvSpPr>
          <p:cNvPr id="4" name="Tampungan Kaki 3">
            <a:extLst>
              <a:ext uri="{FF2B5EF4-FFF2-40B4-BE49-F238E27FC236}">
                <a16:creationId xmlns:a16="http://schemas.microsoft.com/office/drawing/2014/main" id="{147747FE-21DE-4F78-A0BA-0A6B9D722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Tampungan Nomor Slide 4">
            <a:extLst>
              <a:ext uri="{FF2B5EF4-FFF2-40B4-BE49-F238E27FC236}">
                <a16:creationId xmlns:a16="http://schemas.microsoft.com/office/drawing/2014/main" id="{98DFD991-3C54-43F4-BF27-25882A1C7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5127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Koso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Tanggal 1">
            <a:extLst>
              <a:ext uri="{FF2B5EF4-FFF2-40B4-BE49-F238E27FC236}">
                <a16:creationId xmlns:a16="http://schemas.microsoft.com/office/drawing/2014/main" id="{DAFFBBD3-B4D2-4615-B883-F38DECCB8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12/11/2019</a:t>
            </a:fld>
            <a:endParaRPr lang="en-ID"/>
          </a:p>
        </p:txBody>
      </p:sp>
      <p:sp>
        <p:nvSpPr>
          <p:cNvPr id="3" name="Tampungan Kaki 2">
            <a:extLst>
              <a:ext uri="{FF2B5EF4-FFF2-40B4-BE49-F238E27FC236}">
                <a16:creationId xmlns:a16="http://schemas.microsoft.com/office/drawing/2014/main" id="{40E4FCEA-0BFC-4479-BEBE-D2B21473C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Tampungan Nomor Slide 3">
            <a:extLst>
              <a:ext uri="{FF2B5EF4-FFF2-40B4-BE49-F238E27FC236}">
                <a16:creationId xmlns:a16="http://schemas.microsoft.com/office/drawing/2014/main" id="{95169E2E-D0CE-4151-BDEC-56079587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82178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Konten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68BF3CC9-BBE6-4D14-9020-E6BFF8AD8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Konten 2">
            <a:extLst>
              <a:ext uri="{FF2B5EF4-FFF2-40B4-BE49-F238E27FC236}">
                <a16:creationId xmlns:a16="http://schemas.microsoft.com/office/drawing/2014/main" id="{44D805F6-42F7-4917-B86F-089B1DB35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E5696EE3-A310-4033-B5B5-88E3A6F49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2B538018-F5D2-4152-8EEB-8DEA72319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12/11/2019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49B23791-5F41-4FDD-A45F-6947A815BF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A512A40B-47DD-493C-AB5C-7B4965A9B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0551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Gambar dengan Keteran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Judul 1">
            <a:extLst>
              <a:ext uri="{FF2B5EF4-FFF2-40B4-BE49-F238E27FC236}">
                <a16:creationId xmlns:a16="http://schemas.microsoft.com/office/drawing/2014/main" id="{577B9BB6-C87C-4D86-8CEC-F4F9C0DBB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Gambar 2">
            <a:extLst>
              <a:ext uri="{FF2B5EF4-FFF2-40B4-BE49-F238E27FC236}">
                <a16:creationId xmlns:a16="http://schemas.microsoft.com/office/drawing/2014/main" id="{4DA72718-AA67-426D-AD4E-D56D21B55E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ampungan Teks 3">
            <a:extLst>
              <a:ext uri="{FF2B5EF4-FFF2-40B4-BE49-F238E27FC236}">
                <a16:creationId xmlns:a16="http://schemas.microsoft.com/office/drawing/2014/main" id="{C029DEF3-8543-424D-A53C-9C71C70D21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d-ID"/>
              <a:t>Klik untuk edit gaya teks Master</a:t>
            </a:r>
          </a:p>
        </p:txBody>
      </p:sp>
      <p:sp>
        <p:nvSpPr>
          <p:cNvPr id="5" name="Tampungan Tanggal 4">
            <a:extLst>
              <a:ext uri="{FF2B5EF4-FFF2-40B4-BE49-F238E27FC236}">
                <a16:creationId xmlns:a16="http://schemas.microsoft.com/office/drawing/2014/main" id="{E5911274-3251-4C68-834A-7E7F8BA79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CCB01-FD0F-4A36-B1FA-EB23A5197056}" type="datetimeFigureOut">
              <a:rPr lang="en-ID" smtClean="0"/>
              <a:t>12/11/2019</a:t>
            </a:fld>
            <a:endParaRPr lang="en-ID"/>
          </a:p>
        </p:txBody>
      </p:sp>
      <p:sp>
        <p:nvSpPr>
          <p:cNvPr id="6" name="Tampungan Kaki 5">
            <a:extLst>
              <a:ext uri="{FF2B5EF4-FFF2-40B4-BE49-F238E27FC236}">
                <a16:creationId xmlns:a16="http://schemas.microsoft.com/office/drawing/2014/main" id="{58A50591-3437-4063-AC25-56FB08001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Tampungan Nomor Slide 6">
            <a:extLst>
              <a:ext uri="{FF2B5EF4-FFF2-40B4-BE49-F238E27FC236}">
                <a16:creationId xmlns:a16="http://schemas.microsoft.com/office/drawing/2014/main" id="{7640F916-AE43-4F26-8468-051AB0F04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34734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mpungan Judul 1">
            <a:extLst>
              <a:ext uri="{FF2B5EF4-FFF2-40B4-BE49-F238E27FC236}">
                <a16:creationId xmlns:a16="http://schemas.microsoft.com/office/drawing/2014/main" id="{99D6731B-5181-418A-B670-0918E4547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d-ID"/>
              <a:t>Klik untuk mengedit gaya judul Master</a:t>
            </a:r>
            <a:endParaRPr lang="en-ID"/>
          </a:p>
        </p:txBody>
      </p:sp>
      <p:sp>
        <p:nvSpPr>
          <p:cNvPr id="3" name="Tampungan Teks 2">
            <a:extLst>
              <a:ext uri="{FF2B5EF4-FFF2-40B4-BE49-F238E27FC236}">
                <a16:creationId xmlns:a16="http://schemas.microsoft.com/office/drawing/2014/main" id="{13784C23-66AD-4EA3-8654-2719CD8466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d-ID"/>
              <a:t>Klik untuk edit gaya teks Master</a:t>
            </a:r>
          </a:p>
          <a:p>
            <a:pPr lvl="1"/>
            <a:r>
              <a:rPr lang="id-ID"/>
              <a:t>Tingkat kedua</a:t>
            </a:r>
          </a:p>
          <a:p>
            <a:pPr lvl="2"/>
            <a:r>
              <a:rPr lang="id-ID"/>
              <a:t>Tingkat ketiga</a:t>
            </a:r>
          </a:p>
          <a:p>
            <a:pPr lvl="3"/>
            <a:r>
              <a:rPr lang="id-ID"/>
              <a:t>Tingkat keempat</a:t>
            </a:r>
          </a:p>
          <a:p>
            <a:pPr lvl="4"/>
            <a:r>
              <a:rPr lang="id-ID"/>
              <a:t>Tingkat kelima</a:t>
            </a:r>
            <a:endParaRPr lang="en-ID"/>
          </a:p>
        </p:txBody>
      </p:sp>
      <p:sp>
        <p:nvSpPr>
          <p:cNvPr id="4" name="Tampungan Tanggal 3">
            <a:extLst>
              <a:ext uri="{FF2B5EF4-FFF2-40B4-BE49-F238E27FC236}">
                <a16:creationId xmlns:a16="http://schemas.microsoft.com/office/drawing/2014/main" id="{9A7CA25A-D201-40E0-A4F3-8F9DE1BBED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CCB01-FD0F-4A36-B1FA-EB23A5197056}" type="datetimeFigureOut">
              <a:rPr lang="en-ID" smtClean="0"/>
              <a:t>12/11/2019</a:t>
            </a:fld>
            <a:endParaRPr lang="en-ID"/>
          </a:p>
        </p:txBody>
      </p:sp>
      <p:sp>
        <p:nvSpPr>
          <p:cNvPr id="5" name="Tampungan Kaki 4">
            <a:extLst>
              <a:ext uri="{FF2B5EF4-FFF2-40B4-BE49-F238E27FC236}">
                <a16:creationId xmlns:a16="http://schemas.microsoft.com/office/drawing/2014/main" id="{E9BF870B-9969-4D7E-A4F2-EFBA58252A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Tampungan Nomor Slide 5">
            <a:extLst>
              <a:ext uri="{FF2B5EF4-FFF2-40B4-BE49-F238E27FC236}">
                <a16:creationId xmlns:a16="http://schemas.microsoft.com/office/drawing/2014/main" id="{CBA7A781-C81A-476C-8CE2-84E5FE4EC5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A33219-595E-478E-8CFF-F71213651496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6144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6167" y="4795010"/>
            <a:ext cx="6798250" cy="1116465"/>
          </a:xfrm>
        </p:spPr>
        <p:txBody>
          <a:bodyPr anchor="ctr">
            <a:normAutofit fontScale="90000"/>
          </a:bodyPr>
          <a:lstStyle/>
          <a:p>
            <a:r>
              <a:rPr lang="en-US" sz="7200" dirty="0"/>
              <a:t>TUTORIAL R</a:t>
            </a:r>
            <a:br>
              <a:rPr lang="en-US" sz="7200" dirty="0"/>
            </a:br>
            <a:r>
              <a:rPr lang="en-US" sz="7200" dirty="0"/>
              <a:t>CLUSTERING</a:t>
            </a:r>
          </a:p>
        </p:txBody>
      </p:sp>
      <p:pic>
        <p:nvPicPr>
          <p:cNvPr id="7" name="Picture Placeholder 6" descr="Wood piece cut through the middle">
            <a:extLst>
              <a:ext uri="{FF2B5EF4-FFF2-40B4-BE49-F238E27FC236}">
                <a16:creationId xmlns:a16="http://schemas.microsoft.com/office/drawing/2014/main" id="{C0BA96B3-F713-41B0-A2E3-15E9039E4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PD 2019</a:t>
            </a:r>
          </a:p>
        </p:txBody>
      </p:sp>
      <p:pic>
        <p:nvPicPr>
          <p:cNvPr id="1026" name="Picture 2" descr="Hasil gambar untuk logo r programming">
            <a:extLst>
              <a:ext uri="{FF2B5EF4-FFF2-40B4-BE49-F238E27FC236}">
                <a16:creationId xmlns:a16="http://schemas.microsoft.com/office/drawing/2014/main" id="{35FCF12C-F69F-42BA-A816-159EF20A84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774" y="1797978"/>
            <a:ext cx="2919957" cy="226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86990" y="4346296"/>
            <a:ext cx="8323610" cy="1674470"/>
          </a:xfrm>
        </p:spPr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75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K-Means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94582"/>
            <a:ext cx="10921800" cy="1350668"/>
          </a:xfrm>
        </p:spPr>
        <p:txBody>
          <a:bodyPr anchor="t">
            <a:normAutofit/>
          </a:bodyPr>
          <a:lstStyle/>
          <a:p>
            <a:r>
              <a:rPr lang="en-US" sz="2400" dirty="0"/>
              <a:t>K-means clustering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kmeans</a:t>
            </a:r>
            <a:r>
              <a:rPr lang="en-US" sz="2400" dirty="0"/>
              <a:t>() pada R </a:t>
            </a:r>
          </a:p>
          <a:p>
            <a:r>
              <a:rPr lang="en-US" sz="2400" dirty="0" err="1"/>
              <a:t>Sebelum</a:t>
            </a:r>
            <a:r>
              <a:rPr lang="en-US" sz="2400" dirty="0"/>
              <a:t> </a:t>
            </a:r>
            <a:r>
              <a:rPr lang="en-US" sz="2400" dirty="0" err="1"/>
              <a:t>melakukan</a:t>
            </a:r>
            <a:r>
              <a:rPr lang="en-US" sz="2400" dirty="0"/>
              <a:t> clustering, dataset yang ada </a:t>
            </a:r>
            <a:r>
              <a:rPr lang="en-US" sz="2400" dirty="0" err="1"/>
              <a:t>perlu</a:t>
            </a:r>
            <a:r>
              <a:rPr lang="en-US" sz="2400" dirty="0"/>
              <a:t> </a:t>
            </a:r>
            <a:r>
              <a:rPr lang="en-US" sz="2400" dirty="0" err="1"/>
              <a:t>distandarisasi</a:t>
            </a:r>
            <a:r>
              <a:rPr lang="en-US" sz="2400" dirty="0"/>
              <a:t> </a:t>
            </a:r>
            <a:r>
              <a:rPr lang="en-US" sz="2400" dirty="0" err="1"/>
              <a:t>terlebih</a:t>
            </a:r>
            <a:r>
              <a:rPr lang="en-US" sz="2400" dirty="0"/>
              <a:t> </a:t>
            </a:r>
            <a:r>
              <a:rPr lang="en-US" sz="2400" dirty="0" err="1"/>
              <a:t>dahulu</a:t>
            </a:r>
            <a:r>
              <a:rPr lang="en-US" sz="2400" dirty="0"/>
              <a:t> agar </a:t>
            </a:r>
            <a:r>
              <a:rPr lang="en-US" sz="2400" dirty="0" err="1"/>
              <a:t>nilainya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skala</a:t>
            </a:r>
            <a:r>
              <a:rPr lang="en-US" sz="2400" dirty="0"/>
              <a:t> yang </a:t>
            </a:r>
            <a:r>
              <a:rPr lang="en-US" sz="2400" dirty="0" err="1"/>
              <a:t>sama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113071" y="2497255"/>
            <a:ext cx="6041204" cy="1350669"/>
          </a:xfrm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AF1590-4878-4755-B1A6-959F457A4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563" y="2695573"/>
            <a:ext cx="5659236" cy="1013398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91C0A12-C3CD-415F-948B-97DD5023F1C2}"/>
              </a:ext>
            </a:extLst>
          </p:cNvPr>
          <p:cNvSpPr txBox="1">
            <a:spLocks/>
          </p:cNvSpPr>
          <p:nvPr/>
        </p:nvSpPr>
        <p:spPr>
          <a:xfrm>
            <a:off x="306998" y="4046242"/>
            <a:ext cx="10921800" cy="1350668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Clustering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1514A2-8331-4EEE-B7BE-33957E24DFF0}"/>
              </a:ext>
            </a:extLst>
          </p:cNvPr>
          <p:cNvSpPr/>
          <p:nvPr/>
        </p:nvSpPr>
        <p:spPr>
          <a:xfrm>
            <a:off x="1993187" y="5005682"/>
            <a:ext cx="8116692" cy="13506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D794D3-993A-4959-88C0-908D965BD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557" y="5172489"/>
            <a:ext cx="7816886" cy="94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372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K-Means ..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2001" y="1265888"/>
            <a:ext cx="5555748" cy="4682849"/>
          </a:xfrm>
        </p:spPr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E1514A2-8331-4EEE-B7BE-33957E24DFF0}"/>
              </a:ext>
            </a:extLst>
          </p:cNvPr>
          <p:cNvSpPr/>
          <p:nvPr/>
        </p:nvSpPr>
        <p:spPr>
          <a:xfrm>
            <a:off x="6179048" y="1265888"/>
            <a:ext cx="5580952" cy="49574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1564DE6-DB9E-4108-B75E-154F0511E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39" y="1358690"/>
            <a:ext cx="5330632" cy="5172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0EB39C7-C743-4D82-93A0-B2728CE9D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822" y="1358690"/>
            <a:ext cx="5335879" cy="5797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8022C8-D6AC-46D1-A569-2C85E705F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60" y="2069512"/>
            <a:ext cx="5233049" cy="37024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0FF28B-101B-4CB2-AE9E-38303293D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0030" y="2150094"/>
            <a:ext cx="5498987" cy="389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32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/>
              <a:t>Agglomerative Clustering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94582"/>
            <a:ext cx="10921800" cy="1350668"/>
          </a:xfrm>
        </p:spPr>
        <p:txBody>
          <a:bodyPr anchor="t">
            <a:normAutofit/>
          </a:bodyPr>
          <a:lstStyle/>
          <a:p>
            <a:r>
              <a:rPr lang="en-US" sz="2400"/>
              <a:t>Agglomerative clustering merupakan salah satu jenis hierarchical clustering. Dalam penerapannya di R dapat menggunakan fungsi agnes() yang yang ada pada library cluster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23268" y="2673099"/>
            <a:ext cx="8400081" cy="2518833"/>
          </a:xfrm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DD03D5-BC67-4B2A-BD53-21A474DA2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061" y="2803528"/>
            <a:ext cx="808672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55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/>
              <a:t>Agglomerative Clustering ..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94582"/>
            <a:ext cx="10921800" cy="1350668"/>
          </a:xfrm>
        </p:spPr>
        <p:txBody>
          <a:bodyPr anchor="t">
            <a:normAutofit fontScale="92500"/>
          </a:bodyPr>
          <a:lstStyle/>
          <a:p>
            <a:r>
              <a:rPr lang="en-US" sz="2400"/>
              <a:t>Setelah melakukan clustering dengan fungsi agnes(), hasilnya dapat dilihat dengan menggunakan dendogram. </a:t>
            </a:r>
          </a:p>
          <a:p>
            <a:r>
              <a:rPr lang="en-US" sz="2400"/>
              <a:t>Untuk membuat dendogram dapat menggunakan fungsi fviz_dend() pada library factoextra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09629" y="2803528"/>
            <a:ext cx="5377912" cy="1220240"/>
          </a:xfrm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88B852-FB85-4275-B11A-4D3C5E0EE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542" y="3018804"/>
            <a:ext cx="5092915" cy="78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67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/>
              <a:t>Agglomerative Clustering ..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38766" y="910846"/>
            <a:ext cx="7811146" cy="5445504"/>
          </a:xfrm>
        </p:spPr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9038B17-F610-45EA-8574-3F8F27B14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706" y="1021223"/>
            <a:ext cx="7384588" cy="522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71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/>
              <a:t>Agglomerative Clustering ..</a:t>
            </a:r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950746"/>
            <a:ext cx="10921800" cy="594733"/>
          </a:xfrm>
        </p:spPr>
        <p:txBody>
          <a:bodyPr anchor="t">
            <a:normAutofit/>
          </a:bodyPr>
          <a:lstStyle/>
          <a:p>
            <a:r>
              <a:rPr lang="en-US" sz="2400" dirty="0"/>
              <a:t>Plot Data Point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04559" y="1592578"/>
            <a:ext cx="6726264" cy="5121586"/>
          </a:xfrm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B2BEC5-2165-4146-85CD-B0BBF6D51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628" y="1702901"/>
            <a:ext cx="6334125" cy="609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10146A-2033-44FA-87B1-A81F1AD7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031" y="2381728"/>
            <a:ext cx="6065320" cy="429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17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Divisive 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94582"/>
            <a:ext cx="10921800" cy="1350668"/>
          </a:xfrm>
        </p:spPr>
        <p:txBody>
          <a:bodyPr anchor="t">
            <a:normAutofit fontScale="92500"/>
          </a:bodyPr>
          <a:lstStyle/>
          <a:p>
            <a:r>
              <a:rPr lang="en-US" sz="2400" dirty="0"/>
              <a:t>Sama </a:t>
            </a:r>
            <a:r>
              <a:rPr lang="en-US" sz="2400" dirty="0" err="1"/>
              <a:t>seperti</a:t>
            </a:r>
            <a:r>
              <a:rPr lang="en-US" sz="2400" dirty="0"/>
              <a:t> agglomerative clustering, divisive clustering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diterapkan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library cluster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diana</a:t>
            </a:r>
            <a:r>
              <a:rPr lang="en-US" sz="2400" dirty="0"/>
              <a:t>()</a:t>
            </a:r>
          </a:p>
          <a:p>
            <a:r>
              <a:rPr lang="en-US" sz="2400" dirty="0" err="1"/>
              <a:t>Ploting</a:t>
            </a:r>
            <a:r>
              <a:rPr lang="en-US" sz="2400" dirty="0"/>
              <a:t> </a:t>
            </a:r>
            <a:r>
              <a:rPr lang="en-US" sz="2400" dirty="0" err="1"/>
              <a:t>dendogram</a:t>
            </a:r>
            <a:r>
              <a:rPr lang="en-US" sz="2400" dirty="0"/>
              <a:t> </a:t>
            </a:r>
            <a:r>
              <a:rPr lang="en-US" sz="2400" dirty="0" err="1"/>
              <a:t>sama</a:t>
            </a:r>
            <a:r>
              <a:rPr lang="en-US" sz="2400" dirty="0"/>
              <a:t> </a:t>
            </a:r>
            <a:r>
              <a:rPr lang="en-US" sz="2400" dirty="0" err="1"/>
              <a:t>seperti</a:t>
            </a:r>
            <a:r>
              <a:rPr lang="en-US" sz="2400" dirty="0"/>
              <a:t> </a:t>
            </a:r>
            <a:r>
              <a:rPr lang="en-US" sz="2400" dirty="0" err="1"/>
              <a:t>sebelumnya</a:t>
            </a:r>
            <a:r>
              <a:rPr lang="en-US" sz="2400" dirty="0"/>
              <a:t> </a:t>
            </a:r>
            <a:r>
              <a:rPr lang="en-US" sz="2400" dirty="0" err="1"/>
              <a:t>yaitu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fviz_dend</a:t>
            </a:r>
            <a:r>
              <a:rPr lang="en-US" sz="2400" dirty="0"/>
              <a:t>()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23268" y="2673099"/>
            <a:ext cx="8400081" cy="2518833"/>
          </a:xfrm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55048A-7659-49E9-AB50-F59F8BA3C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945" y="2913340"/>
            <a:ext cx="808672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553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Divisive Clustering ..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02769" y="789963"/>
            <a:ext cx="8363164" cy="5931511"/>
          </a:xfrm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AA02D38-F4E8-4027-BDF1-BBB04693E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466" y="872363"/>
            <a:ext cx="8079354" cy="5716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16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Divisive Clustering 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868549"/>
            <a:ext cx="10921800" cy="594733"/>
          </a:xfrm>
        </p:spPr>
        <p:txBody>
          <a:bodyPr anchor="t">
            <a:normAutofit/>
          </a:bodyPr>
          <a:lstStyle/>
          <a:p>
            <a:r>
              <a:rPr lang="en-US" sz="2400" dirty="0"/>
              <a:t>Plot Data Point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04559" y="1510381"/>
            <a:ext cx="6726264" cy="5121586"/>
          </a:xfrm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69AC29-D40D-48F6-97F9-651D2A1E6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441" y="1715892"/>
            <a:ext cx="6286500" cy="5905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1B1FA3-8B6C-44CB-83E2-7ACE7E990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160" y="2353541"/>
            <a:ext cx="5681714" cy="401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93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86990" y="4346296"/>
            <a:ext cx="8323610" cy="1674470"/>
          </a:xfrm>
        </p:spPr>
        <p:txBody>
          <a:bodyPr/>
          <a:lstStyle/>
          <a:p>
            <a:r>
              <a:rPr lang="en-US" dirty="0"/>
              <a:t>OUTLIER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9991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Density Based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94582"/>
            <a:ext cx="10921800" cy="1104088"/>
          </a:xfrm>
        </p:spPr>
        <p:txBody>
          <a:bodyPr anchor="t">
            <a:normAutofit/>
          </a:bodyPr>
          <a:lstStyle/>
          <a:p>
            <a:r>
              <a:rPr lang="en-US" sz="2400" dirty="0"/>
              <a:t>Clustering </a:t>
            </a:r>
            <a:r>
              <a:rPr lang="en-US" sz="2400" dirty="0" err="1"/>
              <a:t>dengan</a:t>
            </a:r>
            <a:r>
              <a:rPr lang="en-US" sz="2400" dirty="0"/>
              <a:t> metode density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dbscan</a:t>
            </a:r>
            <a:r>
              <a:rPr lang="en-US" sz="2400" dirty="0"/>
              <a:t>() yang ada pada library </a:t>
            </a:r>
            <a:r>
              <a:rPr lang="en-US" sz="2400" dirty="0" err="1"/>
              <a:t>fpc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2234" y="2715669"/>
            <a:ext cx="7479586" cy="2126945"/>
          </a:xfrm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E273EA-30AF-4292-9F43-43FF9F176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626" y="2767040"/>
            <a:ext cx="7048748" cy="201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8301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Density Based ..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0355" y="1241295"/>
            <a:ext cx="11660683" cy="4614975"/>
          </a:xfrm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29BC3DE-B0BC-48F0-B4D3-07F7A865D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797" y="1559483"/>
            <a:ext cx="5476130" cy="38744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1408A1-BDA4-4649-A016-334CE47C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547" y="1397285"/>
            <a:ext cx="5963669" cy="421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53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Running track">
            <a:extLst>
              <a:ext uri="{FF2B5EF4-FFF2-40B4-BE49-F238E27FC236}">
                <a16:creationId xmlns:a16="http://schemas.microsoft.com/office/drawing/2014/main" id="{510AF14D-268D-4B93-96C4-26C9387AA4E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 bwMode="ltGray">
          <a:xfrm>
            <a:off x="286990" y="4346296"/>
            <a:ext cx="8323610" cy="1674470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430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95236" y="917692"/>
            <a:ext cx="8073345" cy="5940308"/>
          </a:xfrm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824FB9-BB4C-4B11-A082-79C5B4236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970" y="1010216"/>
            <a:ext cx="6431035" cy="1239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502F34-4846-4BCC-B233-A2A7674D4E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644" b="4961"/>
          <a:stretch/>
        </p:blipFill>
        <p:spPr>
          <a:xfrm>
            <a:off x="1887876" y="2301411"/>
            <a:ext cx="7675224" cy="442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2367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SSE ..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95236" y="917692"/>
            <a:ext cx="8073345" cy="5940308"/>
          </a:xfrm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3F9209-F797-41A0-B545-93900014D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088" y="2013582"/>
            <a:ext cx="6750550" cy="47761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C598D55-8713-45DE-B7FF-564E6CBEC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088" y="1057907"/>
            <a:ext cx="65341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321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Silhouette Method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94582"/>
            <a:ext cx="10921800" cy="1104088"/>
          </a:xfrm>
        </p:spPr>
        <p:txBody>
          <a:bodyPr anchor="t">
            <a:normAutofit/>
          </a:bodyPr>
          <a:lstStyle/>
          <a:p>
            <a:r>
              <a:rPr lang="en-US" sz="2400" dirty="0"/>
              <a:t>Silhouette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diimplementasikan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library cluster dan </a:t>
            </a:r>
            <a:r>
              <a:rPr lang="en-US" sz="2400" dirty="0" err="1"/>
              <a:t>fuction</a:t>
            </a:r>
            <a:r>
              <a:rPr lang="en-US" sz="2400" dirty="0"/>
              <a:t> silhouette()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56206" y="2198669"/>
            <a:ext cx="7479586" cy="3893905"/>
          </a:xfrm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6BA20B-F017-4DD4-9A4F-0022A2D3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7936" y="2337737"/>
            <a:ext cx="7096125" cy="876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66AE9F-C801-4982-AE0A-560BB751F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3848" y="3267426"/>
            <a:ext cx="39243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547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Silhouette Method ..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2000" y="1006868"/>
            <a:ext cx="10921800" cy="4890498"/>
          </a:xfrm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278CD5-9C90-44AE-ACEA-7A812CA0A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083" y="1127696"/>
            <a:ext cx="4876800" cy="1047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90B096F-D13B-4385-B8DC-E3B2DD4CD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900" y="2350215"/>
            <a:ext cx="5520200" cy="32902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735AF1-DEC3-41EE-9027-6BDE3058B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492" y="2247364"/>
            <a:ext cx="5013984" cy="354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339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Similarity Matrix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94582"/>
            <a:ext cx="10921800" cy="1104088"/>
          </a:xfrm>
        </p:spPr>
        <p:txBody>
          <a:bodyPr anchor="t">
            <a:normAutofit/>
          </a:bodyPr>
          <a:lstStyle/>
          <a:p>
            <a:r>
              <a:rPr lang="en-US" sz="2400" dirty="0"/>
              <a:t> Similarity matrix </a:t>
            </a:r>
            <a:r>
              <a:rPr lang="en-US" sz="2400" dirty="0" err="1"/>
              <a:t>didapat</a:t>
            </a:r>
            <a:r>
              <a:rPr lang="en-US" sz="2400" dirty="0"/>
              <a:t>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dist</a:t>
            </a:r>
            <a:r>
              <a:rPr lang="en-US" sz="2400" dirty="0"/>
              <a:t>()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56206" y="2198670"/>
            <a:ext cx="7479586" cy="2332234"/>
          </a:xfrm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817DF8-FEE6-4D6F-BA49-297F9CC58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082" y="2556948"/>
            <a:ext cx="62674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8345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Similarity Matrix ..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331AF3-CD13-4F5C-B4C7-C997F9BF36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269" t="6397" r="12063" b="12074"/>
          <a:stretch/>
        </p:blipFill>
        <p:spPr>
          <a:xfrm>
            <a:off x="801383" y="1192072"/>
            <a:ext cx="3277457" cy="27532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96CC92-8491-4633-BDA7-CC06DF8800C6}"/>
              </a:ext>
            </a:extLst>
          </p:cNvPr>
          <p:cNvSpPr txBox="1"/>
          <p:nvPr/>
        </p:nvSpPr>
        <p:spPr>
          <a:xfrm>
            <a:off x="1510300" y="1294813"/>
            <a:ext cx="222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Unordered</a:t>
            </a:r>
            <a:endParaRPr lang="en-ID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61566D-CEF6-4FB2-9FD4-65BC486560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391" t="15197" r="13042" b="11467"/>
          <a:stretch/>
        </p:blipFill>
        <p:spPr>
          <a:xfrm>
            <a:off x="482884" y="4087219"/>
            <a:ext cx="3544586" cy="24664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4019EB-1772-4809-BA62-E4CBCED12119}"/>
              </a:ext>
            </a:extLst>
          </p:cNvPr>
          <p:cNvSpPr txBox="1"/>
          <p:nvPr/>
        </p:nvSpPr>
        <p:spPr>
          <a:xfrm>
            <a:off x="1559956" y="3902553"/>
            <a:ext cx="222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Ordered</a:t>
            </a:r>
            <a:endParaRPr lang="en-ID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00D827-6F5F-4492-8B00-C645C6D6C5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5" t="2572" b="-1"/>
          <a:stretch/>
        </p:blipFill>
        <p:spPr>
          <a:xfrm>
            <a:off x="4498365" y="1510301"/>
            <a:ext cx="6577408" cy="466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2483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F11A6B65-5A20-4F4D-ACBB-ED50132D45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4361" y="4097371"/>
            <a:ext cx="3329850" cy="38288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Muhammad Wildan Maulidani</a:t>
            </a:r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83050" y="4130805"/>
            <a:ext cx="218900" cy="2189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+62 838 3235 5442</a:t>
            </a:r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83050" y="4536623"/>
            <a:ext cx="218900" cy="2189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maulidaniw@gmail.com</a:t>
            </a:r>
          </a:p>
        </p:txBody>
      </p:sp>
      <p:pic>
        <p:nvPicPr>
          <p:cNvPr id="13" name="Picture Placeholder 6" descr="Wood piece cut through the middle">
            <a:extLst>
              <a:ext uri="{FF2B5EF4-FFF2-40B4-BE49-F238E27FC236}">
                <a16:creationId xmlns:a16="http://schemas.microsoft.com/office/drawing/2014/main" id="{6D84ED5D-C8AF-45FF-96B8-CDAFF1A6CE6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980476" y="0"/>
            <a:ext cx="22115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Box Plot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343906"/>
            <a:ext cx="5455092" cy="3741801"/>
          </a:xfrm>
        </p:spPr>
        <p:txBody>
          <a:bodyPr anchor="t">
            <a:normAutofit/>
          </a:bodyPr>
          <a:lstStyle/>
          <a:p>
            <a:r>
              <a:rPr lang="en-US" sz="2400" dirty="0" err="1"/>
              <a:t>Melihat</a:t>
            </a:r>
            <a:r>
              <a:rPr lang="en-US" sz="2400" dirty="0"/>
              <a:t> outlier data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dilakukan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box plot.</a:t>
            </a:r>
          </a:p>
          <a:p>
            <a:r>
              <a:rPr lang="en-US" sz="2400" dirty="0" err="1"/>
              <a:t>Penggunaan</a:t>
            </a:r>
            <a:r>
              <a:rPr lang="en-US" sz="2400" dirty="0"/>
              <a:t> box plot </a:t>
            </a:r>
            <a:r>
              <a:rPr lang="en-US" sz="2400" dirty="0" err="1"/>
              <a:t>biasanya</a:t>
            </a:r>
            <a:r>
              <a:rPr lang="en-US" sz="2400" dirty="0"/>
              <a:t> untuk </a:t>
            </a:r>
            <a:r>
              <a:rPr lang="en-US" sz="2400" dirty="0" err="1"/>
              <a:t>melihat</a:t>
            </a:r>
            <a:r>
              <a:rPr lang="en-US" sz="2400" dirty="0"/>
              <a:t> outlier pada </a:t>
            </a:r>
            <a:r>
              <a:rPr lang="en-US" sz="2400" dirty="0" err="1"/>
              <a:t>satu</a:t>
            </a:r>
            <a:r>
              <a:rPr lang="en-US" sz="2400" dirty="0"/>
              <a:t> variable </a:t>
            </a:r>
            <a:r>
              <a:rPr lang="en-US" sz="2400" dirty="0" err="1"/>
              <a:t>saja</a:t>
            </a:r>
            <a:r>
              <a:rPr lang="en-US" sz="2400" dirty="0"/>
              <a:t>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096000" y="1191802"/>
            <a:ext cx="5257800" cy="5164548"/>
          </a:xfrm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30673B-7062-4540-92E0-93A32CB30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5" y="1507091"/>
            <a:ext cx="4095750" cy="5143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63EE186-3C92-46EA-ABB3-1297279DCB2E}"/>
              </a:ext>
            </a:extLst>
          </p:cNvPr>
          <p:cNvSpPr/>
          <p:nvPr/>
        </p:nvSpPr>
        <p:spPr>
          <a:xfrm>
            <a:off x="776556" y="3780890"/>
            <a:ext cx="4668748" cy="173320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0457B2-4801-463C-8C9C-8C90286EB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20113"/>
            <a:ext cx="4510199" cy="14121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CE0DA30-2552-421B-BF40-8B8FE5FA6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744" y="2340629"/>
            <a:ext cx="4700312" cy="3325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16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Box Plot ..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343906"/>
            <a:ext cx="11475748" cy="3741801"/>
          </a:xfrm>
        </p:spPr>
        <p:txBody>
          <a:bodyPr anchor="t">
            <a:normAutofit/>
          </a:bodyPr>
          <a:lstStyle/>
          <a:p>
            <a:r>
              <a:rPr lang="pt-BR" sz="2400" dirty="0"/>
              <a:t>Boxplot untuk Analisa outlier pada multivariable</a:t>
            </a: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58238" y="2006947"/>
            <a:ext cx="8917968" cy="4546749"/>
          </a:xfrm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05321D-6DAA-43EB-9A57-FFB072217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814" y="2256167"/>
            <a:ext cx="8430478" cy="410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96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ampungan Gambar 4">
            <a:extLst>
              <a:ext uri="{FF2B5EF4-FFF2-40B4-BE49-F238E27FC236}">
                <a16:creationId xmlns:a16="http://schemas.microsoft.com/office/drawing/2014/main" id="{4EAA2F93-01C2-444A-A56F-1C95EBA5D1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637016" y="736304"/>
            <a:ext cx="8945366" cy="5817392"/>
          </a:xfrm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Box Plot ..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2FD209-A890-44B1-98A1-24C9FD86DB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789" y="869849"/>
            <a:ext cx="3750580" cy="14420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726F1D-08E5-42BC-A6E3-786CDDBB55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610"/>
          <a:stretch/>
        </p:blipFill>
        <p:spPr>
          <a:xfrm>
            <a:off x="2717232" y="2394063"/>
            <a:ext cx="7110856" cy="40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15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Local Outlier Factor (LOF)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32305"/>
            <a:ext cx="4366031" cy="3221195"/>
          </a:xfrm>
        </p:spPr>
        <p:txBody>
          <a:bodyPr anchor="ctr">
            <a:normAutofit/>
          </a:bodyPr>
          <a:lstStyle/>
          <a:p>
            <a:r>
              <a:rPr lang="en-US" sz="2400" dirty="0" err="1"/>
              <a:t>Deteksi</a:t>
            </a:r>
            <a:r>
              <a:rPr lang="en-US" sz="2400" dirty="0"/>
              <a:t> outlier </a:t>
            </a:r>
            <a:r>
              <a:rPr lang="en-US" sz="2400" dirty="0" err="1"/>
              <a:t>menggunakan</a:t>
            </a:r>
            <a:r>
              <a:rPr lang="en-US" sz="2400" dirty="0"/>
              <a:t> </a:t>
            </a:r>
            <a:r>
              <a:rPr lang="en-US" sz="2400" dirty="0" err="1"/>
              <a:t>algoritma</a:t>
            </a:r>
            <a:r>
              <a:rPr lang="en-US" sz="2400" dirty="0"/>
              <a:t> LOF </a:t>
            </a:r>
            <a:r>
              <a:rPr lang="en-US" sz="2400" dirty="0" err="1"/>
              <a:t>dapat</a:t>
            </a:r>
            <a:r>
              <a:rPr lang="en-US" sz="2400" dirty="0"/>
              <a:t> </a:t>
            </a:r>
            <a:r>
              <a:rPr lang="en-US" sz="2400" dirty="0" err="1"/>
              <a:t>diterapkan</a:t>
            </a:r>
            <a:r>
              <a:rPr lang="en-US" sz="2400" dirty="0"/>
              <a:t> di R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menggunakan</a:t>
            </a:r>
            <a:r>
              <a:rPr lang="en-US" sz="2400" dirty="0"/>
              <a:t> library </a:t>
            </a:r>
            <a:r>
              <a:rPr lang="en-US" sz="2400" dirty="0" err="1"/>
              <a:t>DMwR</a:t>
            </a:r>
            <a:r>
              <a:rPr lang="en-US" sz="2400" dirty="0"/>
              <a:t> dan </a:t>
            </a:r>
            <a:r>
              <a:rPr lang="en-US" sz="2400" dirty="0" err="1"/>
              <a:t>fungsi</a:t>
            </a:r>
            <a:r>
              <a:rPr lang="en-US" sz="2400" dirty="0"/>
              <a:t> </a:t>
            </a:r>
            <a:r>
              <a:rPr lang="en-US" sz="2400" dirty="0" err="1"/>
              <a:t>lofactor</a:t>
            </a:r>
            <a:r>
              <a:rPr lang="en-US" sz="2400" dirty="0"/>
              <a:t>()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250094" y="1114125"/>
            <a:ext cx="6103706" cy="5327772"/>
          </a:xfrm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1DD305-E068-4333-8558-7D0A8E7C1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826" y="2623635"/>
            <a:ext cx="5208999" cy="3685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A4C313-F22C-400E-A121-A4A03C0B5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034" y="1208329"/>
            <a:ext cx="5457825" cy="12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328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D97327-3BAA-4F83-989E-E8380553254F}"/>
              </a:ext>
            </a:extLst>
          </p:cNvPr>
          <p:cNvSpPr/>
          <p:nvPr/>
        </p:nvSpPr>
        <p:spPr>
          <a:xfrm>
            <a:off x="3256210" y="4233992"/>
            <a:ext cx="5528193" cy="20229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Local Outlier Factor (LOF)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32306"/>
            <a:ext cx="10921800" cy="796494"/>
          </a:xfrm>
        </p:spPr>
        <p:txBody>
          <a:bodyPr anchor="t">
            <a:normAutofit/>
          </a:bodyPr>
          <a:lstStyle/>
          <a:p>
            <a:r>
              <a:rPr lang="en-US" sz="3200" dirty="0" err="1"/>
              <a:t>Memilih</a:t>
            </a:r>
            <a:r>
              <a:rPr lang="en-US" sz="3200" dirty="0"/>
              <a:t> 5 outlier </a:t>
            </a:r>
            <a:r>
              <a:rPr lang="en-US" sz="3200" dirty="0" err="1"/>
              <a:t>teratas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330336" y="1850729"/>
            <a:ext cx="7125128" cy="1406179"/>
          </a:xfrm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6323D0-AE78-48AA-B4CD-6FE9A5811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228" y="2009603"/>
            <a:ext cx="6803344" cy="1087682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9FB6205C-8F74-4FA7-862F-C0920A29DBF0}"/>
              </a:ext>
            </a:extLst>
          </p:cNvPr>
          <p:cNvSpPr txBox="1">
            <a:spLocks/>
          </p:cNvSpPr>
          <p:nvPr/>
        </p:nvSpPr>
        <p:spPr>
          <a:xfrm>
            <a:off x="432000" y="3508437"/>
            <a:ext cx="10921800" cy="796494"/>
          </a:xfrm>
          <a:prstGeom prst="rect">
            <a:avLst/>
          </a:prstGeom>
          <a:solidFill>
            <a:schemeClr val="bg1"/>
          </a:solidFill>
        </p:spPr>
        <p:txBody>
          <a:bodyPr vert="horz" lIns="180000" tIns="180000" rIns="18000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Plot </a:t>
            </a:r>
            <a:r>
              <a:rPr lang="en-US" sz="3200" dirty="0" err="1"/>
              <a:t>Ouliers</a:t>
            </a:r>
            <a:endParaRPr lang="en-US" sz="3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61C9D-1F83-40FF-A34A-8FC1B1E97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082" y="4414584"/>
            <a:ext cx="5281614" cy="170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05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Local Outlier Factor (LOF)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186495" y="940085"/>
            <a:ext cx="7812613" cy="5426540"/>
          </a:xfrm>
        </p:spPr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28C51EF-1FC7-46A1-A4C7-4EC499787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098" y="1049345"/>
            <a:ext cx="7415804" cy="524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77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D97327-3BAA-4F83-989E-E8380553254F}"/>
              </a:ext>
            </a:extLst>
          </p:cNvPr>
          <p:cNvSpPr/>
          <p:nvPr/>
        </p:nvSpPr>
        <p:spPr>
          <a:xfrm>
            <a:off x="6729573" y="2359457"/>
            <a:ext cx="4894620" cy="3630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A5083B-CC27-4F1C-AD03-E3DBEC1C9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04304"/>
            <a:ext cx="9131100" cy="432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NN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5E40B9-054F-4D79-BD17-68E71C740D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032306"/>
            <a:ext cx="10921800" cy="796494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3200" dirty="0" err="1"/>
              <a:t>Deteksi</a:t>
            </a:r>
            <a:r>
              <a:rPr lang="en-US" sz="3200" dirty="0"/>
              <a:t> outlier </a:t>
            </a:r>
            <a:r>
              <a:rPr lang="en-US" sz="3200" dirty="0" err="1"/>
              <a:t>menggunakan</a:t>
            </a:r>
            <a:r>
              <a:rPr lang="en-US" sz="3200" dirty="0"/>
              <a:t> </a:t>
            </a:r>
            <a:r>
              <a:rPr lang="en-US" sz="3200" dirty="0" err="1"/>
              <a:t>algoritma</a:t>
            </a:r>
            <a:r>
              <a:rPr lang="en-US" sz="3200" dirty="0"/>
              <a:t> NN </a:t>
            </a:r>
            <a:r>
              <a:rPr lang="en-US" sz="3200" dirty="0" err="1"/>
              <a:t>dapat</a:t>
            </a:r>
            <a:r>
              <a:rPr lang="en-US" sz="3200" dirty="0"/>
              <a:t> </a:t>
            </a:r>
            <a:r>
              <a:rPr lang="en-US" sz="3200" dirty="0" err="1"/>
              <a:t>diterapkan</a:t>
            </a:r>
            <a:r>
              <a:rPr lang="en-US" sz="3200" dirty="0"/>
              <a:t> di R </a:t>
            </a:r>
            <a:r>
              <a:rPr lang="en-US" sz="3200" dirty="0" err="1"/>
              <a:t>dengan</a:t>
            </a:r>
            <a:r>
              <a:rPr lang="en-US" sz="3200" dirty="0"/>
              <a:t> </a:t>
            </a:r>
            <a:r>
              <a:rPr lang="en-US" sz="3200" dirty="0" err="1"/>
              <a:t>menggunakan</a:t>
            </a:r>
            <a:r>
              <a:rPr lang="en-US" sz="3200" dirty="0"/>
              <a:t> library Outlier Detection dan </a:t>
            </a:r>
            <a:r>
              <a:rPr lang="en-US" sz="3200" dirty="0" err="1"/>
              <a:t>fungsi</a:t>
            </a:r>
            <a:r>
              <a:rPr lang="en-US" sz="3200" dirty="0"/>
              <a:t> </a:t>
            </a:r>
            <a:r>
              <a:rPr lang="en-US" sz="3200" dirty="0" err="1"/>
              <a:t>nn</a:t>
            </a:r>
            <a:r>
              <a:rPr lang="en-US" sz="3200" dirty="0"/>
              <a:t>()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051DA-5DAD-43A7-A238-51C63BA59FE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ampungan Gambar 4">
            <a:extLst>
              <a:ext uri="{FF2B5EF4-FFF2-40B4-BE49-F238E27FC236}">
                <a16:creationId xmlns:a16="http://schemas.microsoft.com/office/drawing/2014/main" id="{C1219989-F763-4C07-8ED1-C068CE612E7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94362" y="2364899"/>
            <a:ext cx="5898382" cy="3748226"/>
          </a:xfrm>
        </p:spPr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08CD81-5CEC-40AA-9FA4-580CFDF8B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794" y="2572158"/>
            <a:ext cx="4642844" cy="32535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0F5DE9-4844-4F86-BC18-59C125EE5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495" y="2436819"/>
            <a:ext cx="3152775" cy="6762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B32D021-515D-4F45-BDB4-1D9192F481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403" y="3185015"/>
            <a:ext cx="5409558" cy="277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034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2319</TotalTime>
  <Words>364</Words>
  <Application>Microsoft Office PowerPoint</Application>
  <PresentationFormat>Widescreen</PresentationFormat>
  <Paragraphs>111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Times New Roman</vt:lpstr>
      <vt:lpstr>Tema Office</vt:lpstr>
      <vt:lpstr>TUTORIAL R CLUSTERING</vt:lpstr>
      <vt:lpstr>OUTLIER ANALYSIS</vt:lpstr>
      <vt:lpstr>Box Plot</vt:lpstr>
      <vt:lpstr>Box Plot ..</vt:lpstr>
      <vt:lpstr>Box Plot ..</vt:lpstr>
      <vt:lpstr>Local Outlier Factor (LOF)</vt:lpstr>
      <vt:lpstr>Local Outlier Factor (LOF)</vt:lpstr>
      <vt:lpstr>Local Outlier Factor (LOF)</vt:lpstr>
      <vt:lpstr>NN</vt:lpstr>
      <vt:lpstr>CLUSTERING</vt:lpstr>
      <vt:lpstr>K-Means</vt:lpstr>
      <vt:lpstr>K-Means ..</vt:lpstr>
      <vt:lpstr>Agglomerative Clustering</vt:lpstr>
      <vt:lpstr>Agglomerative Clustering ..</vt:lpstr>
      <vt:lpstr>Agglomerative Clustering ..</vt:lpstr>
      <vt:lpstr>Agglomerative Clustering ..</vt:lpstr>
      <vt:lpstr>Divisive Clustering</vt:lpstr>
      <vt:lpstr>Divisive Clustering ..</vt:lpstr>
      <vt:lpstr>Divisive Clustering ..</vt:lpstr>
      <vt:lpstr>Density Based</vt:lpstr>
      <vt:lpstr>Density Based ..</vt:lpstr>
      <vt:lpstr>EVALUATION</vt:lpstr>
      <vt:lpstr>SSE</vt:lpstr>
      <vt:lpstr>SSE ..</vt:lpstr>
      <vt:lpstr>Silhouette Method</vt:lpstr>
      <vt:lpstr>Silhouette Method ..</vt:lpstr>
      <vt:lpstr>Similarity Matrix</vt:lpstr>
      <vt:lpstr>Similarity Matrix ..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Cover Title</dc:title>
  <dc:creator>5216100029@mahasiswa.integra.its.ac.id</dc:creator>
  <cp:lastModifiedBy>5216100029@mahasiswa.integra.its.ac.id</cp:lastModifiedBy>
  <cp:revision>72</cp:revision>
  <dcterms:created xsi:type="dcterms:W3CDTF">2019-09-16T23:48:12Z</dcterms:created>
  <dcterms:modified xsi:type="dcterms:W3CDTF">2019-11-12T03:13:49Z</dcterms:modified>
</cp:coreProperties>
</file>